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Josefin Slab"/>
      <p:regular r:id="rId38"/>
      <p:bold r:id="rId39"/>
      <p:italic r:id="rId40"/>
      <p:boldItalic r:id="rId41"/>
    </p:embeddedFont>
    <p:embeddedFont>
      <p:font typeface="Roboto Slab"/>
      <p:regular r:id="rId42"/>
      <p:bold r:id="rId43"/>
    </p:embeddedFont>
    <p:embeddedFont>
      <p:font typeface="Anton"/>
      <p:regular r:id="rId44"/>
    </p:embeddedFont>
    <p:embeddedFont>
      <p:font typeface="Fira Sans Condensed Light"/>
      <p:regular r:id="rId45"/>
      <p:bold r:id="rId46"/>
      <p:italic r:id="rId47"/>
      <p:boldItalic r:id="rId48"/>
    </p:embeddedFont>
    <p:embeddedFont>
      <p:font typeface="Fira Sans Condensed"/>
      <p:regular r:id="rId49"/>
      <p:bold r:id="rId50"/>
      <p:italic r:id="rId51"/>
      <p:boldItalic r:id="rId52"/>
    </p:embeddedFont>
    <p:embeddedFont>
      <p:font typeface="Advent Pro Light"/>
      <p:regular r:id="rId53"/>
      <p:bold r:id="rId54"/>
    </p:embeddedFont>
    <p:embeddedFont>
      <p:font typeface="Rajdhani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lab-italic.fntdata"/><Relationship Id="rId42" Type="http://schemas.openxmlformats.org/officeDocument/2006/relationships/font" Target="fonts/RobotoSlab-regular.fntdata"/><Relationship Id="rId41" Type="http://schemas.openxmlformats.org/officeDocument/2006/relationships/font" Target="fonts/JosefinSlab-boldItalic.fntdata"/><Relationship Id="rId44" Type="http://schemas.openxmlformats.org/officeDocument/2006/relationships/font" Target="fonts/Anton-regular.fntdata"/><Relationship Id="rId43" Type="http://schemas.openxmlformats.org/officeDocument/2006/relationships/font" Target="fonts/RobotoSlab-bold.fntdata"/><Relationship Id="rId46" Type="http://schemas.openxmlformats.org/officeDocument/2006/relationships/font" Target="fonts/FiraSansCondensedLight-bold.fntdata"/><Relationship Id="rId45" Type="http://schemas.openxmlformats.org/officeDocument/2006/relationships/font" Target="fonts/FiraSansCondensed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CondensedLight-boldItalic.fntdata"/><Relationship Id="rId47" Type="http://schemas.openxmlformats.org/officeDocument/2006/relationships/font" Target="fonts/FiraSansCondensedLight-italic.fntdata"/><Relationship Id="rId49" Type="http://schemas.openxmlformats.org/officeDocument/2006/relationships/font" Target="fonts/FiraSans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JosefinSlab-bold.fntdata"/><Relationship Id="rId38" Type="http://schemas.openxmlformats.org/officeDocument/2006/relationships/font" Target="fonts/JosefinSlab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Condensed-italic.fntdata"/><Relationship Id="rId50" Type="http://schemas.openxmlformats.org/officeDocument/2006/relationships/font" Target="fonts/FiraSansCondensed-bold.fntdata"/><Relationship Id="rId53" Type="http://schemas.openxmlformats.org/officeDocument/2006/relationships/font" Target="fonts/AdventProLight-regular.fntdata"/><Relationship Id="rId52" Type="http://schemas.openxmlformats.org/officeDocument/2006/relationships/font" Target="fonts/FiraSansCondensed-boldItalic.fntdata"/><Relationship Id="rId11" Type="http://schemas.openxmlformats.org/officeDocument/2006/relationships/slide" Target="slides/slide6.xml"/><Relationship Id="rId55" Type="http://schemas.openxmlformats.org/officeDocument/2006/relationships/font" Target="fonts/Rajdhani-regular.fntdata"/><Relationship Id="rId10" Type="http://schemas.openxmlformats.org/officeDocument/2006/relationships/slide" Target="slides/slide5.xml"/><Relationship Id="rId54" Type="http://schemas.openxmlformats.org/officeDocument/2006/relationships/font" Target="fonts/AdventPro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ajdhani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7be180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7be180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be180cc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be180cc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7be180cc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7be180cc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7be180c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7be180c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be180cc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7be180cc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be180cc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be180c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7be180c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7be180c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7be180cc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7be180cc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7be180cc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7be180cc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7be180cc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7be180cc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abef013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abef013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7be180cc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7be180cc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7be180cc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7be180cc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7be180cc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7be180cc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7be180cc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7be180cc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7be180cc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7be180c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7be180cc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7be180cc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be180c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be180c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be180c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be180c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7be180cc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7be180c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7be180c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7be180c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7be180c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7be180c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7be180c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7be180c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7be180cc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7be180cc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be180cc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be180cc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7be180cc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7be180cc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be180cc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be180cc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be180c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be180c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7be180cc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7be180cc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be180cc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f7be180cc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P2uZF-5F1wI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9.jpg"/><Relationship Id="rId6" Type="http://schemas.openxmlformats.org/officeDocument/2006/relationships/image" Target="../media/image26.jpg"/><Relationship Id="rId7" Type="http://schemas.openxmlformats.org/officeDocument/2006/relationships/image" Target="../media/image28.jpg"/><Relationship Id="rId8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791975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Generative </a:t>
            </a:r>
            <a:r>
              <a:rPr b="0" lang="en" sz="31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Adversarial</a:t>
            </a:r>
            <a:r>
              <a:rPr b="0" lang="en" sz="3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Networks</a:t>
            </a:r>
            <a:endParaRPr b="0" sz="3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(GANs)</a:t>
            </a:r>
            <a:endParaRPr b="0" sz="3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96200" y="3122150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Tejas Pradhan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522825" y="9718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GAN </a:t>
            </a:r>
            <a:r>
              <a:rPr lang="en"/>
              <a:t>Architecture</a:t>
            </a:r>
            <a:endParaRPr/>
          </a:p>
        </p:txBody>
      </p:sp>
      <p:sp>
        <p:nvSpPr>
          <p:cNvPr id="184" name="Google Shape;184;p31"/>
          <p:cNvSpPr txBox="1"/>
          <p:nvPr>
            <p:ph idx="2" type="title"/>
          </p:nvPr>
        </p:nvSpPr>
        <p:spPr>
          <a:xfrm>
            <a:off x="4849175" y="1001125"/>
            <a:ext cx="2210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5" name="Google Shape;185;p31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720100" y="20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Conventions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(As used by Goodfellow et. al.)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714400" y="1492475"/>
            <a:ext cx="7715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b="1" baseline="-25000" lang="en" sz="19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x</a:t>
            </a:r>
            <a:r>
              <a:rPr b="1" baseline="-25000" lang="en" sz="19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19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-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Input Data Distribution</a:t>
            </a:r>
            <a:endParaRPr b="1" baseline="-25000" sz="19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b="1" baseline="-25000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g </a:t>
            </a: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-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Generator’s Data Distribution</a:t>
            </a:r>
            <a:endParaRPr b="1" baseline="-25000"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baseline="-25000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z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-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Noise Distribution 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G(z)</a:t>
            </a: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-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Sample outputted by G for input noise z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D(x)</a:t>
            </a: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-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Probability that a point x is classified as real by the discriminator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075" y="1079075"/>
            <a:ext cx="1639524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700" y="2969400"/>
            <a:ext cx="2175249" cy="15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5269450" y="3216000"/>
            <a:ext cx="72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G(z)</a:t>
            </a:r>
            <a:endParaRPr b="1" sz="2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808725" y="4507800"/>
            <a:ext cx="15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Generator (G)</a:t>
            </a:r>
            <a:endParaRPr b="1" sz="18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583075" y="2340900"/>
            <a:ext cx="18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Discriminator (D)</a:t>
            </a:r>
            <a:endParaRPr b="1" sz="18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01" name="Google Shape;201;p33"/>
          <p:cNvCxnSpPr>
            <a:stCxn id="197" idx="3"/>
          </p:cNvCxnSpPr>
          <p:nvPr/>
        </p:nvCxnSpPr>
        <p:spPr>
          <a:xfrm flipH="1" rot="10800000">
            <a:off x="4667949" y="2139900"/>
            <a:ext cx="915000" cy="15987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2" name="Google Shape;202;p33"/>
          <p:cNvSpPr/>
          <p:nvPr/>
        </p:nvSpPr>
        <p:spPr>
          <a:xfrm>
            <a:off x="354375" y="1111225"/>
            <a:ext cx="1080000" cy="102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Data    (P</a:t>
            </a:r>
            <a:r>
              <a:rPr baseline="-25000" lang="en"/>
              <a:t>x</a:t>
            </a:r>
            <a:r>
              <a:rPr lang="en"/>
              <a:t>)</a:t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337775" y="3216000"/>
            <a:ext cx="1080000" cy="102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(P</a:t>
            </a:r>
            <a:r>
              <a:rPr baseline="-25000" lang="en"/>
              <a:t>z</a:t>
            </a:r>
            <a:r>
              <a:rPr lang="en"/>
              <a:t>)</a:t>
            </a:r>
            <a:endParaRPr/>
          </a:p>
        </p:txBody>
      </p:sp>
      <p:cxnSp>
        <p:nvCxnSpPr>
          <p:cNvPr id="204" name="Google Shape;204;p33"/>
          <p:cNvCxnSpPr>
            <a:stCxn id="203" idx="4"/>
            <a:endCxn id="197" idx="1"/>
          </p:cNvCxnSpPr>
          <p:nvPr/>
        </p:nvCxnSpPr>
        <p:spPr>
          <a:xfrm>
            <a:off x="1417775" y="3730350"/>
            <a:ext cx="10749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3"/>
          <p:cNvCxnSpPr>
            <a:stCxn id="202" idx="4"/>
            <a:endCxn id="196" idx="1"/>
          </p:cNvCxnSpPr>
          <p:nvPr/>
        </p:nvCxnSpPr>
        <p:spPr>
          <a:xfrm>
            <a:off x="1434375" y="1625575"/>
            <a:ext cx="4148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3"/>
          <p:cNvSpPr txBox="1"/>
          <p:nvPr/>
        </p:nvSpPr>
        <p:spPr>
          <a:xfrm>
            <a:off x="3081575" y="1079075"/>
            <a:ext cx="72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x</a:t>
            </a:r>
            <a:endParaRPr b="1" sz="2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07" name="Google Shape;207;p33"/>
          <p:cNvCxnSpPr>
            <a:stCxn id="196" idx="3"/>
          </p:cNvCxnSpPr>
          <p:nvPr/>
        </p:nvCxnSpPr>
        <p:spPr>
          <a:xfrm>
            <a:off x="7222599" y="1625575"/>
            <a:ext cx="667200" cy="1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3"/>
          <p:cNvSpPr txBox="1"/>
          <p:nvPr/>
        </p:nvSpPr>
        <p:spPr>
          <a:xfrm>
            <a:off x="7128275" y="771275"/>
            <a:ext cx="1855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D(x) </a:t>
            </a:r>
            <a:r>
              <a:rPr b="1" lang="en" sz="20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Y=1</a:t>
            </a: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or</a:t>
            </a:r>
            <a:endParaRPr b="1" sz="2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 b="1" sz="2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D(G(z)) </a:t>
            </a:r>
            <a:r>
              <a:rPr b="1" lang="en" sz="20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Y=0</a:t>
            </a:r>
            <a:endParaRPr b="1" sz="20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522825" y="9718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GANs</a:t>
            </a:r>
            <a:endParaRPr/>
          </a:p>
        </p:txBody>
      </p:sp>
      <p:sp>
        <p:nvSpPr>
          <p:cNvPr id="214" name="Google Shape;214;p34"/>
          <p:cNvSpPr txBox="1"/>
          <p:nvPr>
            <p:ph idx="2" type="title"/>
          </p:nvPr>
        </p:nvSpPr>
        <p:spPr>
          <a:xfrm>
            <a:off x="4849175" y="1001125"/>
            <a:ext cx="2210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15" name="Google Shape;215;p34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720100" y="28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GANs</a:t>
            </a:r>
            <a:endParaRPr/>
          </a:p>
        </p:txBody>
      </p:sp>
      <p:sp>
        <p:nvSpPr>
          <p:cNvPr id="221" name="Google Shape;221;p35"/>
          <p:cNvSpPr txBox="1"/>
          <p:nvPr>
            <p:ph type="title"/>
          </p:nvPr>
        </p:nvSpPr>
        <p:spPr>
          <a:xfrm>
            <a:off x="586750" y="1159075"/>
            <a:ext cx="7948800" cy="36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</a:pPr>
            <a:r>
              <a:rPr b="0" lang="en" sz="1600">
                <a:latin typeface="Roboto Slab"/>
                <a:ea typeface="Roboto Slab"/>
                <a:cs typeface="Roboto Slab"/>
                <a:sym typeface="Roboto Slab"/>
              </a:rPr>
              <a:t>What can be trained ? </a:t>
            </a:r>
            <a:br>
              <a:rPr b="0" lang="en" sz="1600"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The Generator &amp; Discriminator</a:t>
            </a:r>
            <a:b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oboto Slab"/>
              <a:buChar char="●"/>
            </a:pPr>
            <a: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What if we train the generator alone ?  </a:t>
            </a:r>
            <a:b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Overfitting  - similar to VAEs</a:t>
            </a:r>
            <a:b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oboto Slab"/>
              <a:buChar char="●"/>
            </a:pPr>
            <a: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What if we train the discriminator alone?</a:t>
            </a:r>
            <a:b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Makes no sense because we need the generator eventually</a:t>
            </a:r>
            <a:b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720100" y="28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GANs</a:t>
            </a:r>
            <a:endParaRPr/>
          </a:p>
        </p:txBody>
      </p:sp>
      <p:sp>
        <p:nvSpPr>
          <p:cNvPr id="227" name="Google Shape;227;p36"/>
          <p:cNvSpPr txBox="1"/>
          <p:nvPr>
            <p:ph type="title"/>
          </p:nvPr>
        </p:nvSpPr>
        <p:spPr>
          <a:xfrm>
            <a:off x="586750" y="1159075"/>
            <a:ext cx="79488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</a:pPr>
            <a: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Can we train both neural networks at the same time ? </a:t>
            </a:r>
            <a:b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No, Training won’t happen. Inability to converge</a:t>
            </a:r>
            <a:b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oboto Slab"/>
              <a:buChar char="●"/>
            </a:pPr>
            <a: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What is the solution? </a:t>
            </a:r>
            <a:br>
              <a:rPr b="0" lang="en" sz="16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sz="16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Train both the networks one at a time</a:t>
            </a:r>
            <a:endParaRPr b="0" sz="16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22825" y="9718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4849175" y="1001125"/>
            <a:ext cx="2210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34" name="Google Shape;234;p37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</a:t>
            </a:r>
            <a:r>
              <a:rPr lang="en"/>
              <a:t>Cross Entropy / Log Loss</a:t>
            </a:r>
            <a:endParaRPr/>
          </a:p>
        </p:txBody>
      </p:sp>
      <p:sp>
        <p:nvSpPr>
          <p:cNvPr id="240" name="Google Shape;240;p38"/>
          <p:cNvSpPr txBox="1"/>
          <p:nvPr>
            <p:ph type="title"/>
          </p:nvPr>
        </p:nvSpPr>
        <p:spPr>
          <a:xfrm>
            <a:off x="859650" y="1639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" y="1490175"/>
            <a:ext cx="8839201" cy="172640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8"/>
          <p:cNvSpPr txBox="1"/>
          <p:nvPr/>
        </p:nvSpPr>
        <p:spPr>
          <a:xfrm>
            <a:off x="283100" y="3498425"/>
            <a:ext cx="8602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Where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...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C3B1"/>
                </a:solidFill>
                <a:latin typeface="Roboto Slab"/>
                <a:ea typeface="Roboto Slab"/>
                <a:cs typeface="Roboto Slab"/>
                <a:sym typeface="Roboto Slab"/>
              </a:rPr>
              <a:t>y</a:t>
            </a: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- Actual Output </a:t>
            </a:r>
            <a:endParaRPr b="1" sz="2100">
              <a:solidFill>
                <a:schemeClr val="lt1"/>
              </a:solidFill>
              <a:highlight>
                <a:srgbClr val="202124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ŷ</a:t>
            </a:r>
            <a:r>
              <a:rPr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-</a:t>
            </a: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Predicted Output</a:t>
            </a:r>
            <a:endParaRPr sz="29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516975" y="296600"/>
            <a:ext cx="8345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Consider a Sample from Real Data : 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y = 1, </a:t>
            </a: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ŷ = D(x) 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Therefore, 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Loss =  y.log(ŷ) + (1-y).log(1-ŷ)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   =  1.log(D(x)) + (1-1)log(1-D(x))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   = log(D(x))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2420025" y="3948450"/>
            <a:ext cx="453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Loss = log(D(x))</a:t>
            </a:r>
            <a:endParaRPr b="1" sz="2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49" name="Google Shape;249;p39"/>
          <p:cNvCxnSpPr/>
          <p:nvPr/>
        </p:nvCxnSpPr>
        <p:spPr>
          <a:xfrm flipH="1" rot="10800000">
            <a:off x="3954875" y="2778075"/>
            <a:ext cx="796800" cy="47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9"/>
          <p:cNvSpPr txBox="1"/>
          <p:nvPr/>
        </p:nvSpPr>
        <p:spPr>
          <a:xfrm>
            <a:off x="4751675" y="2456875"/>
            <a:ext cx="3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b="1" sz="22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516975" y="296600"/>
            <a:ext cx="8345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Consider a Sample from Generator : 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y = 0, </a:t>
            </a: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ŷ = D(G(z)) 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Therefore, 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Loss =  y.log(ŷ) + (1-y).log(1-ŷ)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   =  0.log(D(G(z))) + (1-0)log(1-D(G(z)))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	   = log(1-D(G(z)))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2420025" y="3948450"/>
            <a:ext cx="453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Loss = log(1 - D(G(z)))</a:t>
            </a:r>
            <a:endParaRPr b="1" sz="2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flipH="1" rot="10800000">
            <a:off x="1866550" y="2842525"/>
            <a:ext cx="796800" cy="47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0"/>
          <p:cNvSpPr txBox="1"/>
          <p:nvPr/>
        </p:nvSpPr>
        <p:spPr>
          <a:xfrm>
            <a:off x="2663350" y="2508450"/>
            <a:ext cx="3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0</a:t>
            </a:r>
            <a:endParaRPr b="1" sz="22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1325100" y="1418700"/>
            <a:ext cx="64938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Let’s Review </a:t>
            </a:r>
            <a:endParaRPr b="0" sz="4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Deep Learning</a:t>
            </a:r>
            <a:endParaRPr sz="7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604600" y="1402425"/>
            <a:ext cx="7334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Combined Loss Function To Maximise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Loss = V(G,D) =  log( D(x) ) + log( 1</a:t>
            </a:r>
            <a:r>
              <a:rPr b="1" lang="en" sz="24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24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- D(G(z)) )</a:t>
            </a:r>
            <a:endParaRPr b="1" sz="24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Also Called Value Function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00" y="1162650"/>
            <a:ext cx="3427800" cy="34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3150625" y="232300"/>
            <a:ext cx="28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643150" y="270875"/>
            <a:ext cx="748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Between 0 and 1,  y is maximum at x=1</a:t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Hence, for Loss to be maximum, D has to be maximised</a:t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3557450" y="4590900"/>
            <a:ext cx="23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Graph of y =log(x)</a:t>
            </a:r>
            <a:endParaRPr b="1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3150625" y="232300"/>
            <a:ext cx="28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643150" y="270875"/>
            <a:ext cx="7483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Extending the analogy,</a:t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1-G(z) should be maximum for loss to be maximum</a:t>
            </a:r>
            <a:endParaRPr b="1" sz="17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Hence, G(z) should be minimum</a:t>
            </a:r>
            <a:endParaRPr b="1" sz="1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Therefore, in order to maximise the loss function, D needs to be maximised and G needs to be minimised</a:t>
            </a:r>
            <a:endParaRPr b="1" sz="1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Loss = min max V(G,D) = log( D(x) ) + log( 1-D(G(z)) )</a:t>
            </a:r>
            <a:endParaRPr b="1" sz="22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2147625" y="3550800"/>
            <a:ext cx="29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G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2778625" y="3552575"/>
            <a:ext cx="29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D</a:t>
            </a:r>
            <a:endParaRPr b="1" sz="21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823175" y="3099800"/>
            <a:ext cx="7085100" cy="104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522825" y="8956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GANs</a:t>
            </a:r>
            <a:endParaRPr/>
          </a:p>
        </p:txBody>
      </p:sp>
      <p:sp>
        <p:nvSpPr>
          <p:cNvPr id="286" name="Google Shape;286;p44"/>
          <p:cNvSpPr txBox="1"/>
          <p:nvPr>
            <p:ph idx="2" type="title"/>
          </p:nvPr>
        </p:nvSpPr>
        <p:spPr>
          <a:xfrm>
            <a:off x="4849175" y="1001125"/>
            <a:ext cx="2210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87" name="Google Shape;287;p44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4294967295"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of Vanishing Gradients</a:t>
            </a:r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871750" y="1120500"/>
            <a:ext cx="733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Derivatives of the network weights and biases of the Generator become zero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Earlier on, the generator is very lousy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Discriminator rejects sample with </a:t>
            </a:r>
            <a:r>
              <a:rPr lang="en" sz="18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D(G(z)) ~ 0</a:t>
            </a: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idx="4294967295"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of Vanishing Gradients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871750" y="1120500"/>
            <a:ext cx="7552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 Slab"/>
              <a:buAutoNum type="arabicPeriod" startAt="4"/>
            </a:pP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Loss for Generator : </a:t>
            </a: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(Early on)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2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log (1-D(G(z)) = log(1) = 0</a:t>
            </a:r>
            <a:b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2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 Slab"/>
              <a:buAutoNum type="arabicPeriod" startAt="4"/>
            </a:pP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Consequently, derivative of loss function also becomes 0 </a:t>
            </a:r>
            <a:b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2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Slab"/>
              <a:buAutoNum type="arabicPeriod" startAt="4"/>
            </a:pP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Solution: </a:t>
            </a:r>
            <a:endParaRPr sz="2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Instead of minimizing log(1-D(G(z)) , </a:t>
            </a:r>
            <a:endParaRPr sz="2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maximise log(D(G(z))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429496729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Inability To Converge 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527425" y="1337200"/>
            <a:ext cx="8152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ypical GAN - Generator confuses the Discriminator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Discriminator feedback gets less meaningful over time 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Over time, generator trains on junk feedback.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Essentially the error back-propagated to the generator makes no sense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idx="429496729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Collapse</a:t>
            </a:r>
            <a:endParaRPr/>
          </a:p>
        </p:txBody>
      </p:sp>
      <p:sp>
        <p:nvSpPr>
          <p:cNvPr id="311" name="Google Shape;311;p48"/>
          <p:cNvSpPr txBox="1"/>
          <p:nvPr/>
        </p:nvSpPr>
        <p:spPr>
          <a:xfrm>
            <a:off x="926050" y="1325300"/>
            <a:ext cx="7136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Generator learns only some features and after a point of time in training, it produces the same output 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Most of the real world distributions of data are complicated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Common in datasets with multimodal distributions</a:t>
            </a:r>
            <a:b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The generator learns only unimodal features and does not focus on other peaks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38" y="272325"/>
            <a:ext cx="7638325" cy="429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522825" y="9718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</a:t>
            </a:r>
            <a:endParaRPr/>
          </a:p>
        </p:txBody>
      </p:sp>
      <p:sp>
        <p:nvSpPr>
          <p:cNvPr id="110" name="Google Shape;110;p24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11" name="Google Shape;111;p24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00" y="268300"/>
            <a:ext cx="7919101" cy="4454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25" y="335175"/>
            <a:ext cx="7514376" cy="464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100" y="254887"/>
            <a:ext cx="2954825" cy="46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</a:t>
            </a:r>
            <a:endParaRPr/>
          </a:p>
        </p:txBody>
      </p:sp>
      <p:pic>
        <p:nvPicPr>
          <p:cNvPr descr="AI can now turn the Mona Lisa into a real life person with just one picture.&#10;&#10;A paper published by a Samsung artificial intelligence lab in Russia shows the ability to convincingly turn artworks and celebrity photographs into moving images. &#10;&#10;Get the latest headlines: http://www.telegraph.co.uk/&#10;&#10;Telegraph.co.uk and YouTube.com/TelegraphTV are websites of The Telegraph, the UK's best-selling quality daily newspaper providing news and analysis on UK and world events, business, sport, lifestyle and culture." id="117" name="Google Shape;117;p25" title="AI brings Mona Lisa to lif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26" y="1325199"/>
            <a:ext cx="4539150" cy="3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Generative Models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234925"/>
            <a:ext cx="1879500" cy="18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595125" y="3266825"/>
            <a:ext cx="18132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AI Generated Paintings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(NST)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278425" y="4438175"/>
            <a:ext cx="1530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Image Captioning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025" y="1122675"/>
            <a:ext cx="5199400" cy="19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/>
        </p:nvSpPr>
        <p:spPr>
          <a:xfrm>
            <a:off x="4975225" y="3190625"/>
            <a:ext cx="2137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Text to image generator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2332975" y="4252175"/>
            <a:ext cx="18132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Image to Image Transformers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4899025" y="4328375"/>
            <a:ext cx="2137800" cy="49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Generating Video Frames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7249325" y="3786425"/>
            <a:ext cx="1700700" cy="49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Enhancing Image Resolution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2699075" y="3667025"/>
            <a:ext cx="2137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Generative Chatbots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50" y="1133000"/>
            <a:ext cx="8062497" cy="37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522825" y="971850"/>
            <a:ext cx="42093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GANs</a:t>
            </a:r>
            <a:endParaRPr/>
          </a:p>
        </p:txBody>
      </p:sp>
      <p:sp>
        <p:nvSpPr>
          <p:cNvPr id="143" name="Google Shape;143;p28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4" name="Google Shape;144;p28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4294967295" type="title"/>
          </p:nvPr>
        </p:nvSpPr>
        <p:spPr>
          <a:xfrm>
            <a:off x="720100" y="43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A GAN</a:t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714400" y="1121450"/>
            <a:ext cx="771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AutoNum type="arabicPeriod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Generator </a:t>
            </a: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(G)</a:t>
            </a:r>
            <a:endParaRPr sz="2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Char char="●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A neural network which </a:t>
            </a: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generates fake data</a:t>
            </a:r>
            <a:b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Char char="●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Tries to learn the distribution of input dat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b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AutoNum type="arabicPeriod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Discriminator </a:t>
            </a: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(D)</a:t>
            </a:r>
            <a:endParaRPr sz="2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Char char="●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A neural network which discriminates between samples which are from the input data and generator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oboto Slab"/>
              <a:buChar char="●"/>
            </a:pP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Tries to accurately label the data as </a:t>
            </a:r>
            <a:r>
              <a:rPr lang="en" sz="2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‘real’</a:t>
            </a:r>
            <a:r>
              <a:rPr lang="en" sz="2000">
                <a:solidFill>
                  <a:srgbClr val="F2F2F2"/>
                </a:solidFill>
                <a:latin typeface="Roboto Slab"/>
                <a:ea typeface="Roboto Slab"/>
                <a:cs typeface="Roboto Slab"/>
                <a:sym typeface="Roboto Slab"/>
              </a:rPr>
              <a:t> or ‘fake’</a:t>
            </a:r>
            <a:endParaRPr sz="2000">
              <a:solidFill>
                <a:srgbClr val="F2F2F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538" y="1366681"/>
            <a:ext cx="19240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396" y="1321086"/>
            <a:ext cx="2286000" cy="254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30"/>
          <p:cNvGrpSpPr/>
          <p:nvPr/>
        </p:nvGrpSpPr>
        <p:grpSpPr>
          <a:xfrm>
            <a:off x="7194475" y="915607"/>
            <a:ext cx="1506600" cy="734400"/>
            <a:chOff x="7315200" y="1266669"/>
            <a:chExt cx="1506600" cy="734400"/>
          </a:xfrm>
        </p:grpSpPr>
        <p:sp>
          <p:nvSpPr>
            <p:cNvPr id="158" name="Google Shape;158;p30"/>
            <p:cNvSpPr/>
            <p:nvPr/>
          </p:nvSpPr>
          <p:spPr>
            <a:xfrm>
              <a:off x="7315200" y="1266669"/>
              <a:ext cx="1506600" cy="734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2"/>
            </a:solidFill>
            <a:ln cap="flat" cmpd="sng" w="25400">
              <a:solidFill>
                <a:srgbClr val="008E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 txBox="1"/>
            <p:nvPr/>
          </p:nvSpPr>
          <p:spPr>
            <a:xfrm>
              <a:off x="7573779" y="1481367"/>
              <a:ext cx="100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Hell No</a:t>
              </a:r>
              <a:r>
                <a:rPr b="1" i="0" lang="en" sz="1800" u="none" cap="none" strike="noStrike">
                  <a:solidFill>
                    <a:srgbClr val="000000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!</a:t>
              </a:r>
              <a:endParaRPr b="1" i="0" sz="1800" u="none" cap="none" strike="noStrik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60" name="Google Shape;160;p30"/>
          <p:cNvGrpSpPr/>
          <p:nvPr/>
        </p:nvGrpSpPr>
        <p:grpSpPr>
          <a:xfrm>
            <a:off x="7184361" y="948594"/>
            <a:ext cx="1506600" cy="734400"/>
            <a:chOff x="7315200" y="1266669"/>
            <a:chExt cx="1506600" cy="734400"/>
          </a:xfrm>
        </p:grpSpPr>
        <p:sp>
          <p:nvSpPr>
            <p:cNvPr id="161" name="Google Shape;161;p30"/>
            <p:cNvSpPr/>
            <p:nvPr/>
          </p:nvSpPr>
          <p:spPr>
            <a:xfrm>
              <a:off x="7315200" y="1266669"/>
              <a:ext cx="1506600" cy="734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2"/>
            </a:solidFill>
            <a:ln cap="flat" cmpd="sng" w="25400">
              <a:solidFill>
                <a:srgbClr val="008E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0"/>
            <p:cNvSpPr txBox="1"/>
            <p:nvPr/>
          </p:nvSpPr>
          <p:spPr>
            <a:xfrm>
              <a:off x="7566279" y="1449217"/>
              <a:ext cx="100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Still No</a:t>
              </a:r>
              <a:r>
                <a:rPr b="1" i="0" lang="en" sz="1800" u="none" cap="none" strike="noStrike">
                  <a:solidFill>
                    <a:srgbClr val="000000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!</a:t>
              </a:r>
              <a:endParaRPr b="1" i="0" sz="1800" u="none" cap="none" strike="noStrik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63" name="Google Shape;163;p30"/>
          <p:cNvGrpSpPr/>
          <p:nvPr/>
        </p:nvGrpSpPr>
        <p:grpSpPr>
          <a:xfrm>
            <a:off x="7145404" y="943200"/>
            <a:ext cx="1532664" cy="734400"/>
            <a:chOff x="7315200" y="1266669"/>
            <a:chExt cx="1506600" cy="734400"/>
          </a:xfrm>
        </p:grpSpPr>
        <p:sp>
          <p:nvSpPr>
            <p:cNvPr id="164" name="Google Shape;164;p30"/>
            <p:cNvSpPr/>
            <p:nvPr/>
          </p:nvSpPr>
          <p:spPr>
            <a:xfrm>
              <a:off x="7315200" y="1266669"/>
              <a:ext cx="1506600" cy="734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2"/>
            </a:solidFill>
            <a:ln cap="flat" cmpd="sng" w="25400">
              <a:solidFill>
                <a:srgbClr val="008E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 txBox="1"/>
            <p:nvPr/>
          </p:nvSpPr>
          <p:spPr>
            <a:xfrm>
              <a:off x="7492510" y="1417047"/>
              <a:ext cx="115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Nope!</a:t>
              </a:r>
              <a:endParaRPr b="1" i="0" sz="1800" u="none" cap="none" strike="noStrik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pic>
        <p:nvPicPr>
          <p:cNvPr descr="One Money Bill Royalty Free Cliparts, Vectors, And Stock Illustration.  Image 12508268."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4872" y="2419350"/>
            <a:ext cx="1678983" cy="79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30"/>
          <p:cNvGrpSpPr/>
          <p:nvPr/>
        </p:nvGrpSpPr>
        <p:grpSpPr>
          <a:xfrm>
            <a:off x="7173199" y="950319"/>
            <a:ext cx="1506600" cy="734400"/>
            <a:chOff x="7315200" y="1266669"/>
            <a:chExt cx="1506600" cy="734400"/>
          </a:xfrm>
        </p:grpSpPr>
        <p:sp>
          <p:nvSpPr>
            <p:cNvPr id="168" name="Google Shape;168;p30"/>
            <p:cNvSpPr/>
            <p:nvPr/>
          </p:nvSpPr>
          <p:spPr>
            <a:xfrm>
              <a:off x="7315200" y="1266669"/>
              <a:ext cx="1506600" cy="734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2"/>
            </a:solidFill>
            <a:ln cap="flat" cmpd="sng" w="25400">
              <a:solidFill>
                <a:srgbClr val="008E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 txBox="1"/>
            <p:nvPr/>
          </p:nvSpPr>
          <p:spPr>
            <a:xfrm>
              <a:off x="7569379" y="1449217"/>
              <a:ext cx="100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Alright!</a:t>
              </a:r>
              <a:endParaRPr b="1" i="0" sz="1800" u="none" cap="none" strike="noStrik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pic>
        <p:nvPicPr>
          <p:cNvPr descr="Game Money - One Dollar Bill Royalty Free Cliparts, Vectors, And Stock  Illustration. Image 6349003." id="170" name="Google Shape;17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5658" y="2430378"/>
            <a:ext cx="1678983" cy="719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 George Washington Dollar Bill Illustrations &amp;amp; Clip Art - iStock" id="171" name="Google Shape;17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6471" y="2446841"/>
            <a:ext cx="1699890" cy="719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Hundred Dollar Bill Illustration Vector Stock Vector - Illustration of  dollars, dollar: 117344839" id="172" name="Google Shape;172;p30"/>
          <p:cNvPicPr preferRelativeResize="0"/>
          <p:nvPr/>
        </p:nvPicPr>
        <p:blipFill rotWithShape="1">
          <a:blip r:embed="rId8">
            <a:alphaModFix/>
          </a:blip>
          <a:srcRect b="13993" l="0" r="0" t="0"/>
          <a:stretch/>
        </p:blipFill>
        <p:spPr>
          <a:xfrm>
            <a:off x="3159554" y="2440671"/>
            <a:ext cx="1751240" cy="73451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581775" y="3696131"/>
            <a:ext cx="169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Generator</a:t>
            </a:r>
            <a:endParaRPr sz="28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468912" y="3750040"/>
            <a:ext cx="22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Discriminator</a:t>
            </a:r>
            <a:endParaRPr b="0" i="0" sz="2800" u="none" cap="none" strike="noStrike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75" name="Google Shape;175;p30"/>
          <p:cNvGrpSpPr/>
          <p:nvPr/>
        </p:nvGrpSpPr>
        <p:grpSpPr>
          <a:xfrm>
            <a:off x="452431" y="1118573"/>
            <a:ext cx="1339200" cy="734400"/>
            <a:chOff x="166454" y="1561049"/>
            <a:chExt cx="1339200" cy="734400"/>
          </a:xfrm>
        </p:grpSpPr>
        <p:sp>
          <p:nvSpPr>
            <p:cNvPr id="176" name="Google Shape;176;p30"/>
            <p:cNvSpPr/>
            <p:nvPr/>
          </p:nvSpPr>
          <p:spPr>
            <a:xfrm>
              <a:off x="166454" y="1561049"/>
              <a:ext cx="1339200" cy="734400"/>
            </a:xfrm>
            <a:prstGeom prst="wedgeEllipseCallout">
              <a:avLst>
                <a:gd fmla="val 39615" name="adj1"/>
                <a:gd fmla="val 60459" name="adj2"/>
              </a:avLst>
            </a:prstGeom>
            <a:solidFill>
              <a:schemeClr val="accent2"/>
            </a:solidFill>
            <a:ln cap="flat" cmpd="sng" w="25400">
              <a:solidFill>
                <a:srgbClr val="008E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 txBox="1"/>
            <p:nvPr/>
          </p:nvSpPr>
          <p:spPr>
            <a:xfrm>
              <a:off x="322289" y="1671481"/>
              <a:ext cx="100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This is real money</a:t>
              </a:r>
              <a:endParaRPr b="1" i="0" sz="1400" u="none" cap="none" strike="noStrike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78" name="Google Shape;178;p30"/>
          <p:cNvSpPr txBox="1"/>
          <p:nvPr/>
        </p:nvSpPr>
        <p:spPr>
          <a:xfrm>
            <a:off x="3532979" y="3369741"/>
            <a:ext cx="100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(Still fake)</a:t>
            </a:r>
            <a:endParaRPr b="1" i="0" sz="1400" u="none" cap="none" strike="noStrike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9E4E4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